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63" r:id="rId5"/>
    <p:sldId id="266" r:id="rId6"/>
    <p:sldId id="288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85" r:id="rId15"/>
    <p:sldId id="295" r:id="rId16"/>
    <p:sldId id="281" r:id="rId17"/>
    <p:sldId id="296" r:id="rId18"/>
    <p:sldId id="297" r:id="rId19"/>
    <p:sldId id="298" r:id="rId20"/>
    <p:sldId id="277" r:id="rId21"/>
    <p:sldId id="268" r:id="rId22"/>
    <p:sldId id="279" r:id="rId23"/>
  </p:sldIdLst>
  <p:sldSz cx="9144000" cy="6858000" type="screen4x3"/>
  <p:notesSz cx="6858000" cy="9144000"/>
  <p:custShowLst>
    <p:custShow name="自定义放映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34" autoAdjust="0"/>
  </p:normalViewPr>
  <p:slideViewPr>
    <p:cSldViewPr>
      <p:cViewPr varScale="1">
        <p:scale>
          <a:sx n="75" d="100"/>
          <a:sy n="75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BB0251-7B1F-4138-0E34-251A0C1333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E2AE8B3-8EF1-7461-A7BA-886C652988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4F91887-C771-FBA0-202A-587A58BA8127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8BC5132-0719-9C9A-111F-28A2A01BC8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DFC9595-495F-239C-28EC-28204D9752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45FBEEF-7853-F452-4428-83467F31D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81BEF9-B3E9-45D8-8DAD-3424B393703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mSun" panose="02010600030101010101" pitchFamily="2" charset="-122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mSun" panose="02010600030101010101" pitchFamily="2" charset="-122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mSun" panose="02010600030101010101" pitchFamily="2" charset="-122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mSun" panose="02010600030101010101" pitchFamily="2" charset="-122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mSun" panose="02010600030101010101" pitchFamily="2" charset="-122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35F982B9-13E5-F9BE-F2F6-9E4832FC08C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977FB518-1AF5-AEAF-9A6B-82F14CDC4C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691A108A-10E8-F2D7-12D8-D981DB5C1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3E59E063-E8A7-4572-BC5B-9E687F0B0887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DD759-2702-6B17-C6C6-68B51087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48B42-8409-52F1-F612-874687F2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E04685-3E96-00DB-668B-EE5B02C0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25BCE-9904-485E-BC8B-4A2010BFCA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72432"/>
      </p:ext>
    </p:extLst>
  </p:cSld>
  <p:clrMapOvr>
    <a:masterClrMapping/>
  </p:clrMapOvr>
  <p:transition advClick="0" advTm="2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6883EA-1C27-598C-6B2F-982C210C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055EE-1CBE-E6CA-BFB2-E133A18C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E7A99D-1220-47B0-CEAF-16080FC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E4C81-6E53-4C81-B779-A78FB23F72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920912"/>
      </p:ext>
    </p:extLst>
  </p:cSld>
  <p:clrMapOvr>
    <a:masterClrMapping/>
  </p:clrMapOvr>
  <p:transition advClick="0" advTm="2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97E801-6914-B435-68BB-959C928B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FE1C8-E6DD-1211-2A61-1FC21DEA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2302C8-C873-758A-24AF-B24350A2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DD41-296D-48D5-AD1E-AC50B08AACE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63584"/>
      </p:ext>
    </p:extLst>
  </p:cSld>
  <p:clrMapOvr>
    <a:masterClrMapping/>
  </p:clrMapOvr>
  <p:transition advClick="0" advTm="2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082437-A5E8-7B84-684E-81E63BDD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03D3FF-8631-ED11-0A66-F904867F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C68F7-C221-288E-5018-7DC216F6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1EBC-0211-43D6-AF8E-82C269DBF2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511329"/>
      </p:ext>
    </p:extLst>
  </p:cSld>
  <p:clrMapOvr>
    <a:masterClrMapping/>
  </p:clrMapOvr>
  <p:transition advClick="0" advTm="2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76DFD1-438C-5FB8-53F5-CF5E58CC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D78BB6-5491-1844-8F4F-31EC283C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19B895-A1B4-63E2-A69C-B9CCBB0F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F0B73-3015-4793-8E46-CDA3890408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047869"/>
      </p:ext>
    </p:extLst>
  </p:cSld>
  <p:clrMapOvr>
    <a:masterClrMapping/>
  </p:clrMapOvr>
  <p:transition advClick="0" advTm="2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8E8D569-AA87-C811-4A9E-5630BCA9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E606744-2402-E8AE-9095-00A78D5C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D7364C2-EC79-7E91-A343-6D9F2A8F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3A677-DA7C-4939-A0CC-9768A94935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542298"/>
      </p:ext>
    </p:extLst>
  </p:cSld>
  <p:clrMapOvr>
    <a:masterClrMapping/>
  </p:clrMapOvr>
  <p:transition advClick="0" advTm="2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83AEC328-E89E-988C-574D-3ED4C1A7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7132F3B-105C-5E29-2919-F4A1E2C6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54AED61-295B-A456-D1DD-3D01207B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99C52-12A4-479E-A85F-530E9FDB7B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619432"/>
      </p:ext>
    </p:extLst>
  </p:cSld>
  <p:clrMapOvr>
    <a:masterClrMapping/>
  </p:clrMapOvr>
  <p:transition advClick="0" advTm="2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34CF659-CFB9-D883-FA71-F61DF5F2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2FD7CA7-150A-A9E0-CAB8-F79B9B77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497F59B-3376-0100-6AC8-D979464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AF2EC-F91D-453A-BF0A-5D2A91297EA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222308"/>
      </p:ext>
    </p:extLst>
  </p:cSld>
  <p:clrMapOvr>
    <a:masterClrMapping/>
  </p:clrMapOvr>
  <p:transition advClick="0" advTm="2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21EFFD84-4C30-8DB0-DB77-976761BA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B26A773-9CB6-AA8B-CE36-BDD76ACB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2FB51CD-F537-75BB-3F85-6F18604A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66B41-F8E7-4743-BBD6-54D25C3C86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55069"/>
      </p:ext>
    </p:extLst>
  </p:cSld>
  <p:clrMapOvr>
    <a:masterClrMapping/>
  </p:clrMapOvr>
  <p:transition advClick="0" advTm="2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29F2722-6ECD-7CF9-3505-BE188D44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4BCB309-912C-84F9-17AC-BD9F33FF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8D625CF-079C-F0BB-8100-4212E51E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6D0E1-82CE-47B5-8D5B-F7AD6B00C2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731832"/>
      </p:ext>
    </p:extLst>
  </p:cSld>
  <p:clrMapOvr>
    <a:masterClrMapping/>
  </p:clrMapOvr>
  <p:transition advClick="0" advTm="2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8393595-8B9A-2551-A77D-F6EA67F7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358E2AC-7BBE-ADF6-C715-57C8016D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1C5686D-9801-0F90-3AB5-3453F90B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995E0-5879-4A20-B436-20DCE51FF6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223172"/>
      </p:ext>
    </p:extLst>
  </p:cSld>
  <p:clrMapOvr>
    <a:masterClrMapping/>
  </p:clrMapOvr>
  <p:transition advClick="0" advTm="2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5BDAD3DD-84E9-17F1-C5F6-BC53FB31C2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6C6EF6D-9159-A855-5B6F-502C36165D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E38DBF-BE06-553F-6C52-F44BF1E58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4C906C-2684-3B40-8289-98774AAB4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430E51-8E83-BF73-678F-CB3A9CC27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5556FFD-7F09-4F21-9858-502F71086DF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8EE8F044-72C1-1629-F78C-E8B322C6C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053" name="图片 8" descr="首页.jpg">
            <a:extLst>
              <a:ext uri="{FF2B5EF4-FFF2-40B4-BE49-F238E27FC236}">
                <a16:creationId xmlns:a16="http://schemas.microsoft.com/office/drawing/2014/main" id="{C84D0AB4-873E-44DE-2D2C-3CA25A9B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>
            <a:extLst>
              <a:ext uri="{FF2B5EF4-FFF2-40B4-BE49-F238E27FC236}">
                <a16:creationId xmlns:a16="http://schemas.microsoft.com/office/drawing/2014/main" id="{591EEAE8-728D-207D-2A64-1EA7BC14F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4000" b="1"/>
              <a:t>Ключевое обрабатывающее оборудование (3)</a:t>
            </a:r>
            <a:endParaRPr lang="zh-CN" altLang="en-US" sz="40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BD5EACD-2DA8-1E7A-95DB-43C1BA0FF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4040187" cy="495300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Обрабатывающий центр с ЧПУ</a:t>
            </a:r>
            <a:endParaRPr lang="zh-CN" altLang="en-US" sz="280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E4B6A99-DA81-0FC8-F842-F3A21057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805488"/>
            <a:ext cx="8353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3200" b="1"/>
              <a:t>Качественный продукт — результат качественного оборудования!</a:t>
            </a:r>
            <a:endParaRPr lang="ru-RU" altLang="ru-RU" sz="3200"/>
          </a:p>
        </p:txBody>
      </p:sp>
      <p:sp>
        <p:nvSpPr>
          <p:cNvPr id="11270" name="文本占位符 15">
            <a:extLst>
              <a:ext uri="{FF2B5EF4-FFF2-40B4-BE49-F238E27FC236}">
                <a16:creationId xmlns:a16="http://schemas.microsoft.com/office/drawing/2014/main" id="{85C6DADC-3F2B-6E75-91E4-3031745C26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45025" y="1239838"/>
            <a:ext cx="4041775" cy="639762"/>
          </a:xfrm>
        </p:spPr>
        <p:txBody>
          <a:bodyPr/>
          <a:lstStyle/>
          <a:p>
            <a:pPr algn="ctr"/>
            <a:r>
              <a:rPr lang="ru-RU" altLang="ru-RU"/>
              <a:t>Гибочный пресс с ЧПУ</a:t>
            </a:r>
            <a:endParaRPr lang="zh-CN" altLang="en-US" sz="2800">
              <a:solidFill>
                <a:srgbClr val="0070C0"/>
              </a:solidFill>
            </a:endParaRPr>
          </a:p>
        </p:txBody>
      </p:sp>
      <p:pic>
        <p:nvPicPr>
          <p:cNvPr id="13318" name="图片 19" descr="HC.png">
            <a:extLst>
              <a:ext uri="{FF2B5EF4-FFF2-40B4-BE49-F238E27FC236}">
                <a16:creationId xmlns:a16="http://schemas.microsoft.com/office/drawing/2014/main" id="{0746C5B2-A8A9-12E7-B3E2-4AA6D4DD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内容占位符 12" descr="CIMG0163.JPG">
            <a:extLst>
              <a:ext uri="{FF2B5EF4-FFF2-40B4-BE49-F238E27FC236}">
                <a16:creationId xmlns:a16="http://schemas.microsoft.com/office/drawing/2014/main" id="{094CC92F-C452-3DFE-457E-045E60EC11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643188"/>
            <a:ext cx="4040188" cy="3030537"/>
          </a:xfrm>
        </p:spPr>
      </p:pic>
      <p:pic>
        <p:nvPicPr>
          <p:cNvPr id="11273" name="内容占位符 16" descr="CIMG0170.JPG">
            <a:extLst>
              <a:ext uri="{FF2B5EF4-FFF2-40B4-BE49-F238E27FC236}">
                <a16:creationId xmlns:a16="http://schemas.microsoft.com/office/drawing/2014/main" id="{8CB6CD8A-1546-74B6-8E94-B0A23C7C4D9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" grpId="0" build="p"/>
      <p:bldP spid="12" grpId="0"/>
      <p:bldP spid="112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6E06A88F-49FE-5EDD-7590-C926D9D3D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4000" b="1"/>
              <a:t>Ключевое обрабатывающее оборудование (4)</a:t>
            </a:r>
            <a:endParaRPr lang="zh-CN" altLang="en-US" sz="40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DEBC5D77-AA9A-40AC-96B2-72CE5416C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4040187" cy="495300"/>
          </a:xfrm>
        </p:spPr>
        <p:txBody>
          <a:bodyPr/>
          <a:lstStyle/>
          <a:p>
            <a:pPr algn="ctr" eaLnBrk="1" hangingPunct="1"/>
            <a:r>
              <a:rPr lang="ru-RU" altLang="ru-RU"/>
              <a:t>Гильотинные ножницы</a:t>
            </a:r>
            <a:endParaRPr lang="zh-CN" altLang="en-US" sz="280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B20399-3BB2-7D0E-1365-59A52DBDA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805488"/>
            <a:ext cx="835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2800" b="1"/>
              <a:t>Качественный продукт рождается только на качественном оборудовании!</a:t>
            </a:r>
            <a:endParaRPr lang="ru-RU" altLang="ru-RU" sz="280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874796C6-B917-A2E2-4C2F-5AF6240AF1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/>
              <a:t>Покрасочная камера</a:t>
            </a:r>
            <a:endParaRPr lang="zh-CN" altLang="en-US" sz="2800">
              <a:solidFill>
                <a:srgbClr val="0070C0"/>
              </a:solidFill>
            </a:endParaRPr>
          </a:p>
        </p:txBody>
      </p:sp>
      <p:pic>
        <p:nvPicPr>
          <p:cNvPr id="14342" name="图片 19" descr="HC.png">
            <a:extLst>
              <a:ext uri="{FF2B5EF4-FFF2-40B4-BE49-F238E27FC236}">
                <a16:creationId xmlns:a16="http://schemas.microsoft.com/office/drawing/2014/main" id="{E75B373A-9758-5BC3-C6B2-1FDE5042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内容占位符 10" descr="CIMG0171.JPG">
            <a:extLst>
              <a:ext uri="{FF2B5EF4-FFF2-40B4-BE49-F238E27FC236}">
                <a16:creationId xmlns:a16="http://schemas.microsoft.com/office/drawing/2014/main" id="{3AF8C838-7C92-93D7-BE04-A474047BDC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643188"/>
            <a:ext cx="4040188" cy="3030537"/>
          </a:xfrm>
        </p:spPr>
      </p:pic>
      <p:pic>
        <p:nvPicPr>
          <p:cNvPr id="12297" name="内容占位符 14" descr="CIMG0199.JPG">
            <a:extLst>
              <a:ext uri="{FF2B5EF4-FFF2-40B4-BE49-F238E27FC236}">
                <a16:creationId xmlns:a16="http://schemas.microsoft.com/office/drawing/2014/main" id="{2D9A10D7-9A1F-62EF-F6C4-FD9D2CB8758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9" grpId="0" build="p"/>
      <p:bldP spid="12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>
            <a:extLst>
              <a:ext uri="{FF2B5EF4-FFF2-40B4-BE49-F238E27FC236}">
                <a16:creationId xmlns:a16="http://schemas.microsoft.com/office/drawing/2014/main" id="{A413A3DA-C156-2F7E-EB7C-8740C23DA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b="1"/>
              <a:t>Ключевое обрабатывающее оборудование (5)</a:t>
            </a:r>
            <a:endParaRPr lang="zh-CN" altLang="en-US" sz="4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8356794-CBDA-F5C0-6767-A1EF025E9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4040187" cy="495300"/>
          </a:xfrm>
        </p:spPr>
        <p:txBody>
          <a:bodyPr/>
          <a:lstStyle/>
          <a:p>
            <a:pPr algn="ctr" eaLnBrk="1" hangingPunct="1"/>
            <a:r>
              <a:rPr lang="ru-RU" altLang="ru-RU"/>
              <a:t>Цех клепки и сварки</a:t>
            </a:r>
            <a:endParaRPr lang="zh-CN" altLang="en-US" sz="280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36F653-94FB-312A-CC23-7F40B88D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805488"/>
            <a:ext cx="8353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3200" b="1"/>
              <a:t>Качественный продукт рождается только на качественном оборудовании!</a:t>
            </a:r>
            <a:endParaRPr lang="ru-RU" altLang="ru-RU" sz="320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C10520CC-9F91-07E2-36DB-5C718034C4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/>
              <a:t>Цех механической обработки</a:t>
            </a:r>
            <a:endParaRPr lang="zh-CN" altLang="en-US" sz="2800">
              <a:solidFill>
                <a:srgbClr val="0070C0"/>
              </a:solidFill>
            </a:endParaRPr>
          </a:p>
        </p:txBody>
      </p:sp>
      <p:pic>
        <p:nvPicPr>
          <p:cNvPr id="15366" name="图片 19" descr="HC.png">
            <a:extLst>
              <a:ext uri="{FF2B5EF4-FFF2-40B4-BE49-F238E27FC236}">
                <a16:creationId xmlns:a16="http://schemas.microsoft.com/office/drawing/2014/main" id="{CE6C4BA9-A787-3CA0-1FD7-64C3C317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内容占位符 12" descr="CIMG0173.JPG">
            <a:extLst>
              <a:ext uri="{FF2B5EF4-FFF2-40B4-BE49-F238E27FC236}">
                <a16:creationId xmlns:a16="http://schemas.microsoft.com/office/drawing/2014/main" id="{A39B2EE2-9791-9DCD-C7CF-64FE7F9D0F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3188"/>
            <a:ext cx="4040187" cy="3030537"/>
          </a:xfrm>
        </p:spPr>
      </p:pic>
      <p:pic>
        <p:nvPicPr>
          <p:cNvPr id="13321" name="内容占位符 16" descr="CIMG0128.JPG">
            <a:extLst>
              <a:ext uri="{FF2B5EF4-FFF2-40B4-BE49-F238E27FC236}">
                <a16:creationId xmlns:a16="http://schemas.microsoft.com/office/drawing/2014/main" id="{87C732F9-FED5-3764-0308-8487E9BD9BB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36838"/>
            <a:ext cx="4041775" cy="3030537"/>
          </a:xfrm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9" grpId="0" build="p"/>
      <p:bldP spid="12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>
            <a:extLst>
              <a:ext uri="{FF2B5EF4-FFF2-40B4-BE49-F238E27FC236}">
                <a16:creationId xmlns:a16="http://schemas.microsoft.com/office/drawing/2014/main" id="{BF66A172-BCB4-283E-E4BD-258048853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b="1"/>
              <a:t>Ключевое обрабатывающее оборудование (6)</a:t>
            </a:r>
            <a:endParaRPr lang="zh-CN" altLang="en-US" sz="4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EDD7A00-03C6-3848-DB4D-BEC4E4123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4040187" cy="495300"/>
          </a:xfrm>
        </p:spPr>
        <p:txBody>
          <a:bodyPr/>
          <a:lstStyle/>
          <a:p>
            <a:pPr algn="ctr" eaLnBrk="1" hangingPunct="1"/>
            <a:r>
              <a:rPr lang="ru-RU" altLang="ru-RU"/>
              <a:t>Поверочная плита для разметки</a:t>
            </a:r>
            <a:endParaRPr lang="zh-CN" altLang="en-US" sz="280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A402C1-0883-455C-B330-6268C76B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805488"/>
            <a:ext cx="8353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3200" b="1"/>
              <a:t>Качественный продукт рождается только на качественном оборудовании!</a:t>
            </a:r>
            <a:endParaRPr lang="ru-RU" altLang="ru-RU" sz="320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92BBC2E0-4313-184D-8DE7-3CBEBABFB3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/>
              <a:t>Калибры, поверочная плита из гранита</a:t>
            </a:r>
            <a:endParaRPr lang="zh-CN" altLang="en-US" sz="2800">
              <a:solidFill>
                <a:srgbClr val="0070C0"/>
              </a:solidFill>
            </a:endParaRPr>
          </a:p>
        </p:txBody>
      </p:sp>
      <p:pic>
        <p:nvPicPr>
          <p:cNvPr id="16390" name="图片 19" descr="HC.png">
            <a:extLst>
              <a:ext uri="{FF2B5EF4-FFF2-40B4-BE49-F238E27FC236}">
                <a16:creationId xmlns:a16="http://schemas.microsoft.com/office/drawing/2014/main" id="{E0CE9BD3-37E5-BE04-0897-67A407B1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内容占位符 10" descr="20160321_135549.jpg">
            <a:extLst>
              <a:ext uri="{FF2B5EF4-FFF2-40B4-BE49-F238E27FC236}">
                <a16:creationId xmlns:a16="http://schemas.microsoft.com/office/drawing/2014/main" id="{24964F19-C9E1-9A1A-B9D1-213120A001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8" y="2643188"/>
            <a:ext cx="4040187" cy="3030537"/>
          </a:xfrm>
        </p:spPr>
      </p:pic>
      <p:pic>
        <p:nvPicPr>
          <p:cNvPr id="14" name="内容占位符 13" descr="20160321_135559.jpg">
            <a:extLst>
              <a:ext uri="{FF2B5EF4-FFF2-40B4-BE49-F238E27FC236}">
                <a16:creationId xmlns:a16="http://schemas.microsoft.com/office/drawing/2014/main" id="{F26E5C75-F470-7053-3D7A-4B869A79F8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9" grpId="0" build="p"/>
      <p:bldP spid="12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3AC39CF2-4DA2-3B4A-032F-1BF86270D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-12700"/>
            <a:ext cx="7772400" cy="947738"/>
          </a:xfrm>
        </p:spPr>
        <p:txBody>
          <a:bodyPr/>
          <a:lstStyle/>
          <a:p>
            <a:pPr eaLnBrk="1" hangingPunct="1"/>
            <a:r>
              <a:rPr lang="ru-RU" altLang="ru-RU" sz="2800" b="1"/>
              <a:t>Сертификат проверки калибров</a:t>
            </a:r>
            <a:endParaRPr lang="zh-CN" altLang="en-US" sz="2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7411" name="图片 8" descr="HC.png">
            <a:extLst>
              <a:ext uri="{FF2B5EF4-FFF2-40B4-BE49-F238E27FC236}">
                <a16:creationId xmlns:a16="http://schemas.microsoft.com/office/drawing/2014/main" id="{36AA10BB-5345-079F-B45B-9EA9147B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20160321_135955.jpg">
            <a:extLst>
              <a:ext uri="{FF2B5EF4-FFF2-40B4-BE49-F238E27FC236}">
                <a16:creationId xmlns:a16="http://schemas.microsoft.com/office/drawing/2014/main" id="{64B30F9E-6208-EFCB-A248-F487C275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85813"/>
            <a:ext cx="764381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E7B8F5CC-E5E9-09D4-D276-4B085CB6A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947738"/>
          </a:xfrm>
        </p:spPr>
        <p:txBody>
          <a:bodyPr/>
          <a:lstStyle/>
          <a:p>
            <a:pPr eaLnBrk="1" hangingPunct="1"/>
            <a:r>
              <a:rPr lang="ru-RU" altLang="ru-RU" b="1"/>
              <a:t>Сертификаты предприятия</a:t>
            </a:r>
            <a:endParaRPr lang="zh-CN" altLang="en-US" sz="4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" name="图片 7" descr="认证.jpg">
            <a:extLst>
              <a:ext uri="{FF2B5EF4-FFF2-40B4-BE49-F238E27FC236}">
                <a16:creationId xmlns:a16="http://schemas.microsoft.com/office/drawing/2014/main" id="{6D5FE1A0-8A69-ADE3-56D8-A1311AE4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74295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8" descr="HC.png">
            <a:extLst>
              <a:ext uri="{FF2B5EF4-FFF2-40B4-BE49-F238E27FC236}">
                <a16:creationId xmlns:a16="http://schemas.microsoft.com/office/drawing/2014/main" id="{CA7C4C4C-30D9-DAC5-2496-CB414B038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:a16="http://schemas.microsoft.com/office/drawing/2014/main" id="{20C8BF66-CD52-3672-4E6C-6AC92FC30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74713"/>
          </a:xfrm>
        </p:spPr>
        <p:txBody>
          <a:bodyPr/>
          <a:lstStyle/>
          <a:p>
            <a:pPr eaLnBrk="1" hangingPunct="1"/>
            <a:r>
              <a:rPr lang="ru-RU" altLang="ru-RU" sz="3600" b="1"/>
              <a:t>Наши партнеры</a:t>
            </a:r>
            <a:endParaRPr lang="zh-CN" altLang="en-US" sz="36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459" name="图片 5" descr="HC.png">
            <a:extLst>
              <a:ext uri="{FF2B5EF4-FFF2-40B4-BE49-F238E27FC236}">
                <a16:creationId xmlns:a16="http://schemas.microsoft.com/office/drawing/2014/main" id="{5C99DF48-DA0D-158B-94A4-F2D4FE05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地拓汽车.png">
            <a:extLst>
              <a:ext uri="{FF2B5EF4-FFF2-40B4-BE49-F238E27FC236}">
                <a16:creationId xmlns:a16="http://schemas.microsoft.com/office/drawing/2014/main" id="{11EABD93-31C0-7DDA-6B19-10BFAC1E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214438"/>
            <a:ext cx="18462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华晨宝马.png">
            <a:extLst>
              <a:ext uri="{FF2B5EF4-FFF2-40B4-BE49-F238E27FC236}">
                <a16:creationId xmlns:a16="http://schemas.microsoft.com/office/drawing/2014/main" id="{E035029D-289E-F0BB-D10D-F7F9BDC8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124301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大连机床.png">
            <a:extLst>
              <a:ext uri="{FF2B5EF4-FFF2-40B4-BE49-F238E27FC236}">
                <a16:creationId xmlns:a16="http://schemas.microsoft.com/office/drawing/2014/main" id="{B01C4034-9705-9A20-0875-1778F4D6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214438"/>
            <a:ext cx="19145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大橡塑.png">
            <a:extLst>
              <a:ext uri="{FF2B5EF4-FFF2-40B4-BE49-F238E27FC236}">
                <a16:creationId xmlns:a16="http://schemas.microsoft.com/office/drawing/2014/main" id="{9B9EDC00-1A0F-3E8F-D885-DF2CAEC1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071813"/>
            <a:ext cx="14097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河野精机.png">
            <a:extLst>
              <a:ext uri="{FF2B5EF4-FFF2-40B4-BE49-F238E27FC236}">
                <a16:creationId xmlns:a16="http://schemas.microsoft.com/office/drawing/2014/main" id="{4DE73CB9-29BC-6883-F4CD-1C324BBE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143250"/>
            <a:ext cx="12144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因代克斯.png">
            <a:extLst>
              <a:ext uri="{FF2B5EF4-FFF2-40B4-BE49-F238E27FC236}">
                <a16:creationId xmlns:a16="http://schemas.microsoft.com/office/drawing/2014/main" id="{BB7ECB8A-9755-AE27-1D6C-2E1A8CE6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00625"/>
            <a:ext cx="14112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马扎克.png">
            <a:extLst>
              <a:ext uri="{FF2B5EF4-FFF2-40B4-BE49-F238E27FC236}">
                <a16:creationId xmlns:a16="http://schemas.microsoft.com/office/drawing/2014/main" id="{37A9ED43-674F-E206-8EB7-96509C86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072063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11" descr="舒乐.png">
            <a:extLst>
              <a:ext uri="{FF2B5EF4-FFF2-40B4-BE49-F238E27FC236}">
                <a16:creationId xmlns:a16="http://schemas.microsoft.com/office/drawing/2014/main" id="{9F2149D7-D5C3-887F-2051-BA87CC2F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072063"/>
            <a:ext cx="2352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图片 1" descr="微信截图_20180103104349">
            <a:extLst>
              <a:ext uri="{FF2B5EF4-FFF2-40B4-BE49-F238E27FC236}">
                <a16:creationId xmlns:a16="http://schemas.microsoft.com/office/drawing/2014/main" id="{7731609F-B748-D173-0557-4FD260FE6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143250"/>
            <a:ext cx="2066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:a16="http://schemas.microsoft.com/office/drawing/2014/main" id="{E20F56FF-EFE7-2D24-C3FF-ED9D298E1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74713"/>
          </a:xfrm>
        </p:spPr>
        <p:txBody>
          <a:bodyPr/>
          <a:lstStyle/>
          <a:p>
            <a:r>
              <a:rPr lang="ru-RU" altLang="ru-RU" b="1"/>
              <a:t>Каталог продуктов</a:t>
            </a:r>
            <a:endParaRPr lang="ru-RU" altLang="ru-RU"/>
          </a:p>
        </p:txBody>
      </p:sp>
      <p:pic>
        <p:nvPicPr>
          <p:cNvPr id="20483" name="图片 5" descr="HC.png">
            <a:extLst>
              <a:ext uri="{FF2B5EF4-FFF2-40B4-BE49-F238E27FC236}">
                <a16:creationId xmlns:a16="http://schemas.microsoft.com/office/drawing/2014/main" id="{6E923A69-1DF5-B680-7A81-5C4334EA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1">
            <a:extLst>
              <a:ext uri="{FF2B5EF4-FFF2-40B4-BE49-F238E27FC236}">
                <a16:creationId xmlns:a16="http://schemas.microsoft.com/office/drawing/2014/main" id="{49844153-A466-94C0-A93E-B6A4771CB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742950"/>
            <a:ext cx="73279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:a16="http://schemas.microsoft.com/office/drawing/2014/main" id="{E3365E8D-F44D-B7F5-D9AA-1248557E5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74713"/>
          </a:xfrm>
        </p:spPr>
        <p:txBody>
          <a:bodyPr/>
          <a:lstStyle/>
          <a:p>
            <a:pPr eaLnBrk="1" hangingPunct="1"/>
            <a:r>
              <a:rPr lang="ru-RU" altLang="ru-RU" sz="4800" b="1"/>
              <a:t>Каталог продуктов</a:t>
            </a:r>
            <a:endParaRPr lang="zh-CN" altLang="en-US" sz="4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507" name="图片 5" descr="HC.png">
            <a:extLst>
              <a:ext uri="{FF2B5EF4-FFF2-40B4-BE49-F238E27FC236}">
                <a16:creationId xmlns:a16="http://schemas.microsoft.com/office/drawing/2014/main" id="{85E09D83-BFA0-F0EE-56A0-97BD5149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">
            <a:extLst>
              <a:ext uri="{FF2B5EF4-FFF2-40B4-BE49-F238E27FC236}">
                <a16:creationId xmlns:a16="http://schemas.microsoft.com/office/drawing/2014/main" id="{37D13182-3C7B-725A-2375-F63C89629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757238"/>
            <a:ext cx="7488237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:a16="http://schemas.microsoft.com/office/drawing/2014/main" id="{38C12BA5-D452-2141-A319-B4CBB0949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74713"/>
          </a:xfrm>
        </p:spPr>
        <p:txBody>
          <a:bodyPr/>
          <a:lstStyle/>
          <a:p>
            <a:pPr eaLnBrk="1" hangingPunct="1"/>
            <a:r>
              <a:rPr lang="ru-RU" altLang="ru-RU" b="1"/>
              <a:t>Описание продукции</a:t>
            </a:r>
            <a:endParaRPr lang="zh-CN" altLang="en-US" sz="4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531" name="图片 5" descr="HC.png">
            <a:extLst>
              <a:ext uri="{FF2B5EF4-FFF2-40B4-BE49-F238E27FC236}">
                <a16:creationId xmlns:a16="http://schemas.microsoft.com/office/drawing/2014/main" id="{8284507B-1A71-0F74-C320-6E30776C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产品展示5.jpg">
            <a:extLst>
              <a:ext uri="{FF2B5EF4-FFF2-40B4-BE49-F238E27FC236}">
                <a16:creationId xmlns:a16="http://schemas.microsoft.com/office/drawing/2014/main" id="{ACBFD40E-10D3-5BB5-0E9D-760F9722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85813"/>
            <a:ext cx="721518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标题 1">
            <a:extLst>
              <a:ext uri="{FF2B5EF4-FFF2-40B4-BE49-F238E27FC236}">
                <a16:creationId xmlns:a16="http://schemas.microsoft.com/office/drawing/2014/main" id="{0F244710-0F0F-9675-2496-657E62B472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42875"/>
            <a:ext cx="6943725" cy="40782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Профиль</a:t>
            </a:r>
            <a:b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</a:br>
            <a: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Оборудованный завод «</a:t>
            </a:r>
            <a:r>
              <a:rPr lang="ru-RU" altLang="zh-CN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Хунчуань</a:t>
            </a:r>
            <a: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» в </a:t>
            </a:r>
            <a:r>
              <a:rPr lang="ru-RU" altLang="zh-CN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Цзиньчжоу</a:t>
            </a:r>
            <a: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, Далянь, был основан в 2006 году и расположен в промышленной зоне </a:t>
            </a:r>
            <a:r>
              <a:rPr lang="ru-RU" altLang="zh-CN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Улитай</a:t>
            </a:r>
            <a: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района </a:t>
            </a:r>
            <a:r>
              <a:rPr lang="ru-RU" altLang="zh-CN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Цзиньчжоу</a:t>
            </a:r>
            <a: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города Далянь. Площадь территории составляет 4000 квадратных метров. За почти двадцать лет предприятие постепенно расширялось.</a:t>
            </a:r>
            <a:b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</a:br>
            <a: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В начале 2010 года завод «</a:t>
            </a:r>
            <a:r>
              <a:rPr lang="ru-RU" altLang="zh-CN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Хунчуань</a:t>
            </a:r>
            <a: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» инвестировал 5 миллионов юаней КНР, чтобы увеличить общую площадь территории до 6000 квадратных метров, что </a:t>
            </a:r>
            <a: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cs typeface="Calibri" panose="020F0502020204030204" pitchFamily="34" charset="0"/>
              </a:rPr>
              <a:t>значительно</a:t>
            </a:r>
            <a: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повысило производственные и обрабатывающие мощности. Руководствуясь принципом развития из года в год, чтобы соответствовать потребностям машиностроительной отрасли, компания собственными силами успешно достигла стратегической цели стабильной работы и постепенного развития. В компании работает более тридцати сотрудников, включая пять технических специалистов. Это завод с сильными комплексными возможностями и высокой конкурентоспособностью в регионе Даляня, пользующийся хорошей репутацией в отрасли. Завод на долгосрочной основе сотрудничает с многими крупными отечественными и зарубежными предприятиями, обеспечивая их комплектующими, и получает положительные отзывы! </a:t>
            </a:r>
            <a:br>
              <a:rPr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</a:br>
            <a:endPara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</p:txBody>
      </p:sp>
      <p:sp>
        <p:nvSpPr>
          <p:cNvPr id="3075" name="TextBox 6">
            <a:extLst>
              <a:ext uri="{FF2B5EF4-FFF2-40B4-BE49-F238E27FC236}">
                <a16:creationId xmlns:a16="http://schemas.microsoft.com/office/drawing/2014/main" id="{F13AE2C8-1F03-610C-E6E4-13F6138B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28688"/>
            <a:ext cx="821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endParaRPr lang="en-US" altLang="zh-CN" sz="24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076" name="图片 5" descr="CIMG0124.JPG">
            <a:extLst>
              <a:ext uri="{FF2B5EF4-FFF2-40B4-BE49-F238E27FC236}">
                <a16:creationId xmlns:a16="http://schemas.microsoft.com/office/drawing/2014/main" id="{322369BB-0C88-C2EA-5831-543C7578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4643438"/>
            <a:ext cx="4500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6" descr="CIMG0179.JPG">
            <a:extLst>
              <a:ext uri="{FF2B5EF4-FFF2-40B4-BE49-F238E27FC236}">
                <a16:creationId xmlns:a16="http://schemas.microsoft.com/office/drawing/2014/main" id="{BBA6DCFD-3F22-DC38-EE4D-9B511E8B0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643438"/>
            <a:ext cx="47148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7" descr="HC.png">
            <a:extLst>
              <a:ext uri="{FF2B5EF4-FFF2-40B4-BE49-F238E27FC236}">
                <a16:creationId xmlns:a16="http://schemas.microsoft.com/office/drawing/2014/main" id="{0027653F-C76D-6F6F-1E8D-0B6EA3D3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>
            <a:extLst>
              <a:ext uri="{FF2B5EF4-FFF2-40B4-BE49-F238E27FC236}">
                <a16:creationId xmlns:a16="http://schemas.microsoft.com/office/drawing/2014/main" id="{EC8A0B8E-ADDC-7CDE-9A55-76B09FFB8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b="1"/>
              <a:t>Преимущества компании</a:t>
            </a:r>
            <a:endParaRPr lang="zh-CN" altLang="en-US" sz="4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A4592089-ADDD-CA39-5855-92255B3C4957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628775"/>
            <a:ext cx="1781175" cy="1576388"/>
            <a:chOff x="2057" y="862"/>
            <a:chExt cx="1549" cy="1351"/>
          </a:xfrm>
        </p:grpSpPr>
        <p:sp>
          <p:nvSpPr>
            <p:cNvPr id="23604" name="AutoShape 6">
              <a:extLst>
                <a:ext uri="{FF2B5EF4-FFF2-40B4-BE49-F238E27FC236}">
                  <a16:creationId xmlns:a16="http://schemas.microsoft.com/office/drawing/2014/main" id="{E6920CA8-92C9-2050-03FC-6237D16F5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885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latinLnBrk="1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605" name="AutoShape 7">
              <a:extLst>
                <a:ext uri="{FF2B5EF4-FFF2-40B4-BE49-F238E27FC236}">
                  <a16:creationId xmlns:a16="http://schemas.microsoft.com/office/drawing/2014/main" id="{7A70C75B-C379-53D5-750F-D106E18A0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862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latinLnBrk="1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606" name="AutoShape 8">
              <a:extLst>
                <a:ext uri="{FF2B5EF4-FFF2-40B4-BE49-F238E27FC236}">
                  <a16:creationId xmlns:a16="http://schemas.microsoft.com/office/drawing/2014/main" id="{61A30592-55D2-6DC0-637F-4FB6A62BB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942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latinLnBrk="1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" name="Text Box 9">
            <a:extLst>
              <a:ext uri="{FF2B5EF4-FFF2-40B4-BE49-F238E27FC236}">
                <a16:creationId xmlns:a16="http://schemas.microsoft.com/office/drawing/2014/main" id="{380030CD-8C0A-C5B3-9607-D7E0190D3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822450"/>
            <a:ext cx="1570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altLang="ru-RU" b="1"/>
              <a:t>Сильная техническая база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8CF06FC5-C211-2419-412D-E324784E116B}"/>
              </a:ext>
            </a:extLst>
          </p:cNvPr>
          <p:cNvGrpSpPr>
            <a:grpSpLocks/>
          </p:cNvGrpSpPr>
          <p:nvPr/>
        </p:nvGrpSpPr>
        <p:grpSpPr bwMode="auto">
          <a:xfrm>
            <a:off x="2636838" y="2311400"/>
            <a:ext cx="1871662" cy="1576388"/>
            <a:chOff x="1477" y="1438"/>
            <a:chExt cx="1252" cy="959"/>
          </a:xfrm>
        </p:grpSpPr>
        <p:grpSp>
          <p:nvGrpSpPr>
            <p:cNvPr id="23599" name="Group 11">
              <a:extLst>
                <a:ext uri="{FF2B5EF4-FFF2-40B4-BE49-F238E27FC236}">
                  <a16:creationId xmlns:a16="http://schemas.microsoft.com/office/drawing/2014/main" id="{7BC33CD1-FB58-B0C5-09E4-7D56DEE9F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110" y="2656"/>
              <a:chExt cx="1549" cy="1351"/>
            </a:xfrm>
          </p:grpSpPr>
          <p:sp>
            <p:nvSpPr>
              <p:cNvPr id="23601" name="AutoShape 12">
                <a:extLst>
                  <a:ext uri="{FF2B5EF4-FFF2-40B4-BE49-F238E27FC236}">
                    <a16:creationId xmlns:a16="http://schemas.microsoft.com/office/drawing/2014/main" id="{14134435-A001-DBF5-C594-3AD0CB394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02" name="AutoShape 13">
                <a:extLst>
                  <a:ext uri="{FF2B5EF4-FFF2-40B4-BE49-F238E27FC236}">
                    <a16:creationId xmlns:a16="http://schemas.microsoft.com/office/drawing/2014/main" id="{1562EDC2-9211-46CC-EC4F-2BCB362AF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03" name="AutoShape 14">
                <a:extLst>
                  <a:ext uri="{FF2B5EF4-FFF2-40B4-BE49-F238E27FC236}">
                    <a16:creationId xmlns:a16="http://schemas.microsoft.com/office/drawing/2014/main" id="{16754322-D0D9-41D5-BF9A-A54A744CB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00" name="Text Box 15">
              <a:extLst>
                <a:ext uri="{FF2B5EF4-FFF2-40B4-BE49-F238E27FC236}">
                  <a16:creationId xmlns:a16="http://schemas.microsoft.com/office/drawing/2014/main" id="{9B500D52-582F-EAF1-9B04-E7D674ACC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" y="1665"/>
              <a:ext cx="125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ru-RU" altLang="ru-RU" b="1"/>
                <a:t>Преимущества в сырье</a:t>
              </a:r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AEA3658D-FEF8-2DAD-A90C-549CEB0FBEB4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2998788"/>
            <a:ext cx="1781175" cy="1576387"/>
            <a:chOff x="2356" y="1919"/>
            <a:chExt cx="1192" cy="959"/>
          </a:xfrm>
        </p:grpSpPr>
        <p:grpSp>
          <p:nvGrpSpPr>
            <p:cNvPr id="23594" name="Group 17">
              <a:extLst>
                <a:ext uri="{FF2B5EF4-FFF2-40B4-BE49-F238E27FC236}">
                  <a16:creationId xmlns:a16="http://schemas.microsoft.com/office/drawing/2014/main" id="{04E90D8D-E557-1F55-9418-85B80F279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3174" y="2656"/>
              <a:chExt cx="1549" cy="1351"/>
            </a:xfrm>
          </p:grpSpPr>
          <p:sp>
            <p:nvSpPr>
              <p:cNvPr id="23596" name="AutoShape 18">
                <a:extLst>
                  <a:ext uri="{FF2B5EF4-FFF2-40B4-BE49-F238E27FC236}">
                    <a16:creationId xmlns:a16="http://schemas.microsoft.com/office/drawing/2014/main" id="{3C5BC068-3356-2E9F-9DF0-28EF01DED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7" name="AutoShape 19">
                <a:extLst>
                  <a:ext uri="{FF2B5EF4-FFF2-40B4-BE49-F238E27FC236}">
                    <a16:creationId xmlns:a16="http://schemas.microsoft.com/office/drawing/2014/main" id="{D9AA1D2F-9A25-FC2E-FA16-1581D1CB9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8" name="AutoShape 20">
                <a:extLst>
                  <a:ext uri="{FF2B5EF4-FFF2-40B4-BE49-F238E27FC236}">
                    <a16:creationId xmlns:a16="http://schemas.microsoft.com/office/drawing/2014/main" id="{738152A7-5D49-7F52-0870-37582E4E9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CC7032"/>
                  </a:gs>
                  <a:gs pos="100000">
                    <a:srgbClr val="84482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95" name="Text Box 21">
              <a:extLst>
                <a:ext uri="{FF2B5EF4-FFF2-40B4-BE49-F238E27FC236}">
                  <a16:creationId xmlns:a16="http://schemas.microsoft.com/office/drawing/2014/main" id="{AC82ACAB-1D7C-148B-61C7-825113E98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" y="2209"/>
              <a:ext cx="9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ru-RU" altLang="ru-RU" b="1"/>
                <a:t>Стабильное качество</a:t>
              </a:r>
              <a:endParaRPr lang="en-US" altLang="zh-CN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E253BCE5-03CB-EE3D-45A6-97F9C5EF0BB1}"/>
              </a:ext>
            </a:extLst>
          </p:cNvPr>
          <p:cNvGrpSpPr>
            <a:grpSpLocks/>
          </p:cNvGrpSpPr>
          <p:nvPr/>
        </p:nvGrpSpPr>
        <p:grpSpPr bwMode="auto">
          <a:xfrm>
            <a:off x="5045075" y="2346325"/>
            <a:ext cx="1784350" cy="1576388"/>
            <a:chOff x="2057" y="862"/>
            <a:chExt cx="1549" cy="1351"/>
          </a:xfrm>
        </p:grpSpPr>
        <p:sp>
          <p:nvSpPr>
            <p:cNvPr id="23591" name="AutoShape 24">
              <a:extLst>
                <a:ext uri="{FF2B5EF4-FFF2-40B4-BE49-F238E27FC236}">
                  <a16:creationId xmlns:a16="http://schemas.microsoft.com/office/drawing/2014/main" id="{3B19B20F-A3AD-62F8-9B1D-B847A5480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885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latinLnBrk="1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92" name="AutoShape 25">
              <a:extLst>
                <a:ext uri="{FF2B5EF4-FFF2-40B4-BE49-F238E27FC236}">
                  <a16:creationId xmlns:a16="http://schemas.microsoft.com/office/drawing/2014/main" id="{24E01296-A112-EB61-C4BA-F16FE4A43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862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latinLnBrk="1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93" name="AutoShape 26">
              <a:extLst>
                <a:ext uri="{FF2B5EF4-FFF2-40B4-BE49-F238E27FC236}">
                  <a16:creationId xmlns:a16="http://schemas.microsoft.com/office/drawing/2014/main" id="{05564B7E-9311-3EA5-2763-E4B7B9734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942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3E565A"/>
                </a:gs>
                <a:gs pos="100000">
                  <a:srgbClr val="85B9C3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latinLnBrk="1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8" name="Text Box 27">
            <a:extLst>
              <a:ext uri="{FF2B5EF4-FFF2-40B4-BE49-F238E27FC236}">
                <a16:creationId xmlns:a16="http://schemas.microsoft.com/office/drawing/2014/main" id="{B7ADC7E3-4417-1791-1718-CED2BC2E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2601913"/>
            <a:ext cx="1695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altLang="ru-RU" b="1"/>
              <a:t>Спец производство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28">
            <a:extLst>
              <a:ext uri="{FF2B5EF4-FFF2-40B4-BE49-F238E27FC236}">
                <a16:creationId xmlns:a16="http://schemas.microsoft.com/office/drawing/2014/main" id="{06CF5A44-D9D8-CD90-465B-ED8B90186162}"/>
              </a:ext>
            </a:extLst>
          </p:cNvPr>
          <p:cNvGrpSpPr>
            <a:grpSpLocks/>
          </p:cNvGrpSpPr>
          <p:nvPr/>
        </p:nvGrpSpPr>
        <p:grpSpPr bwMode="auto">
          <a:xfrm>
            <a:off x="5045075" y="3686175"/>
            <a:ext cx="1995488" cy="1576388"/>
            <a:chOff x="3223" y="2400"/>
            <a:chExt cx="1334" cy="959"/>
          </a:xfrm>
        </p:grpSpPr>
        <p:grpSp>
          <p:nvGrpSpPr>
            <p:cNvPr id="23586" name="Group 29">
              <a:extLst>
                <a:ext uri="{FF2B5EF4-FFF2-40B4-BE49-F238E27FC236}">
                  <a16:creationId xmlns:a16="http://schemas.microsoft.com/office/drawing/2014/main" id="{FA543807-F008-C729-3762-74E002281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174" y="2656"/>
              <a:chExt cx="1549" cy="1351"/>
            </a:xfrm>
          </p:grpSpPr>
          <p:sp>
            <p:nvSpPr>
              <p:cNvPr id="23588" name="AutoShape 30">
                <a:extLst>
                  <a:ext uri="{FF2B5EF4-FFF2-40B4-BE49-F238E27FC236}">
                    <a16:creationId xmlns:a16="http://schemas.microsoft.com/office/drawing/2014/main" id="{522EA082-69F7-352F-482B-126CF3D48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89" name="AutoShape 31">
                <a:extLst>
                  <a:ext uri="{FF2B5EF4-FFF2-40B4-BE49-F238E27FC236}">
                    <a16:creationId xmlns:a16="http://schemas.microsoft.com/office/drawing/2014/main" id="{A638B3CB-C2D4-133F-6B25-9756BF1EF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0" name="AutoShape 32">
                <a:extLst>
                  <a:ext uri="{FF2B5EF4-FFF2-40B4-BE49-F238E27FC236}">
                    <a16:creationId xmlns:a16="http://schemas.microsoft.com/office/drawing/2014/main" id="{4030DFA8-FA0F-BBA6-CCB9-AC7ECC919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5D52"/>
                  </a:gs>
                  <a:gs pos="100000">
                    <a:srgbClr val="4DC9B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87" name="Text Box 33">
              <a:extLst>
                <a:ext uri="{FF2B5EF4-FFF2-40B4-BE49-F238E27FC236}">
                  <a16:creationId xmlns:a16="http://schemas.microsoft.com/office/drawing/2014/main" id="{D9296391-718F-1F22-30DB-F4510C5FE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" y="2657"/>
              <a:ext cx="115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ru-RU" altLang="ru-RU" b="1"/>
                <a:t>Выгодное расположение</a:t>
              </a:r>
              <a:endParaRPr lang="ru-RU" altLang="ru-RU"/>
            </a:p>
          </p:txBody>
        </p:sp>
      </p:grpSp>
      <p:grpSp>
        <p:nvGrpSpPr>
          <p:cNvPr id="12" name="Group 34">
            <a:extLst>
              <a:ext uri="{FF2B5EF4-FFF2-40B4-BE49-F238E27FC236}">
                <a16:creationId xmlns:a16="http://schemas.microsoft.com/office/drawing/2014/main" id="{6F0E2294-3E68-CC0C-434D-D99D8F9E8B69}"/>
              </a:ext>
            </a:extLst>
          </p:cNvPr>
          <p:cNvGrpSpPr>
            <a:grpSpLocks/>
          </p:cNvGrpSpPr>
          <p:nvPr/>
        </p:nvGrpSpPr>
        <p:grpSpPr bwMode="auto">
          <a:xfrm>
            <a:off x="2652713" y="3686175"/>
            <a:ext cx="1784350" cy="1576388"/>
            <a:chOff x="1488" y="2400"/>
            <a:chExt cx="1193" cy="959"/>
          </a:xfrm>
        </p:grpSpPr>
        <p:grpSp>
          <p:nvGrpSpPr>
            <p:cNvPr id="23581" name="Group 35">
              <a:extLst>
                <a:ext uri="{FF2B5EF4-FFF2-40B4-BE49-F238E27FC236}">
                  <a16:creationId xmlns:a16="http://schemas.microsoft.com/office/drawing/2014/main" id="{07B499EB-484E-00F2-F46C-9A19390B33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3174" y="2656"/>
              <a:chExt cx="1549" cy="1351"/>
            </a:xfrm>
          </p:grpSpPr>
          <p:sp>
            <p:nvSpPr>
              <p:cNvPr id="23583" name="AutoShape 36">
                <a:extLst>
                  <a:ext uri="{FF2B5EF4-FFF2-40B4-BE49-F238E27FC236}">
                    <a16:creationId xmlns:a16="http://schemas.microsoft.com/office/drawing/2014/main" id="{3FECF6EF-20B9-C591-2C74-D19D0E3C7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84" name="AutoShape 37">
                <a:extLst>
                  <a:ext uri="{FF2B5EF4-FFF2-40B4-BE49-F238E27FC236}">
                    <a16:creationId xmlns:a16="http://schemas.microsoft.com/office/drawing/2014/main" id="{19677065-36B2-7DD2-0AD6-6DA43FADE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85" name="AutoShape 38">
                <a:extLst>
                  <a:ext uri="{FF2B5EF4-FFF2-40B4-BE49-F238E27FC236}">
                    <a16:creationId xmlns:a16="http://schemas.microsoft.com/office/drawing/2014/main" id="{693BC816-F5A8-7F2C-5E7C-766AAE9E4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2F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82" name="Text Box 39">
              <a:extLst>
                <a:ext uri="{FF2B5EF4-FFF2-40B4-BE49-F238E27FC236}">
                  <a16:creationId xmlns:a16="http://schemas.microsoft.com/office/drawing/2014/main" id="{88FA324B-8165-F0D3-0A24-B8B3F532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2612"/>
              <a:ext cx="884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ru-RU" altLang="ru-RU" b="1"/>
                <a:t>Передовое оборудование</a:t>
              </a:r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40">
            <a:extLst>
              <a:ext uri="{FF2B5EF4-FFF2-40B4-BE49-F238E27FC236}">
                <a16:creationId xmlns:a16="http://schemas.microsoft.com/office/drawing/2014/main" id="{31F5F9B5-7DFE-BF79-7D23-9553AA0044BC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4373563"/>
            <a:ext cx="1993900" cy="1576387"/>
            <a:chOff x="2356" y="2881"/>
            <a:chExt cx="1334" cy="959"/>
          </a:xfrm>
        </p:grpSpPr>
        <p:grpSp>
          <p:nvGrpSpPr>
            <p:cNvPr id="23576" name="Group 41">
              <a:extLst>
                <a:ext uri="{FF2B5EF4-FFF2-40B4-BE49-F238E27FC236}">
                  <a16:creationId xmlns:a16="http://schemas.microsoft.com/office/drawing/2014/main" id="{E767012E-5010-752E-01E8-168D5FEC4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3174" y="2656"/>
              <a:chExt cx="1549" cy="1351"/>
            </a:xfrm>
          </p:grpSpPr>
          <p:sp>
            <p:nvSpPr>
              <p:cNvPr id="23578" name="AutoShape 42">
                <a:extLst>
                  <a:ext uri="{FF2B5EF4-FFF2-40B4-BE49-F238E27FC236}">
                    <a16:creationId xmlns:a16="http://schemas.microsoft.com/office/drawing/2014/main" id="{27CAE720-59F5-403F-79FB-B99767F3A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9" name="AutoShape 43">
                <a:extLst>
                  <a:ext uri="{FF2B5EF4-FFF2-40B4-BE49-F238E27FC236}">
                    <a16:creationId xmlns:a16="http://schemas.microsoft.com/office/drawing/2014/main" id="{CCECA71C-DA36-41D9-DBC4-4719094ED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80" name="AutoShape 44">
                <a:extLst>
                  <a:ext uri="{FF2B5EF4-FFF2-40B4-BE49-F238E27FC236}">
                    <a16:creationId xmlns:a16="http://schemas.microsoft.com/office/drawing/2014/main" id="{9CA167D4-EEC5-45ED-8DB0-D1D735A63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584F25"/>
                  </a:gs>
                  <a:gs pos="100000">
                    <a:srgbClr val="BFAA4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77" name="Text Box 45">
              <a:extLst>
                <a:ext uri="{FF2B5EF4-FFF2-40B4-BE49-F238E27FC236}">
                  <a16:creationId xmlns:a16="http://schemas.microsoft.com/office/drawing/2014/main" id="{FD83816F-1868-ABBF-883B-F3F07A3FC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3196"/>
              <a:ext cx="115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ru-RU" altLang="ru-RU" b="1"/>
                <a:t>Качество обслуживания</a:t>
              </a:r>
              <a:endParaRPr lang="ru-RU" altLang="ru-RU"/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id="{9FDC423C-42C2-CE4D-E00D-F4A56D56C4E6}"/>
              </a:ext>
            </a:extLst>
          </p:cNvPr>
          <p:cNvGrpSpPr>
            <a:grpSpLocks/>
          </p:cNvGrpSpPr>
          <p:nvPr/>
        </p:nvGrpSpPr>
        <p:grpSpPr bwMode="auto">
          <a:xfrm>
            <a:off x="1438275" y="2997200"/>
            <a:ext cx="1784350" cy="1576388"/>
            <a:chOff x="3174" y="2656"/>
            <a:chExt cx="1549" cy="1351"/>
          </a:xfrm>
        </p:grpSpPr>
        <p:sp>
          <p:nvSpPr>
            <p:cNvPr id="23573" name="AutoShape 55">
              <a:extLst>
                <a:ext uri="{FF2B5EF4-FFF2-40B4-BE49-F238E27FC236}">
                  <a16:creationId xmlns:a16="http://schemas.microsoft.com/office/drawing/2014/main" id="{1E30C1B9-2044-0CB7-903A-6C4487C90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latinLnBrk="1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74" name="AutoShape 56">
              <a:extLst>
                <a:ext uri="{FF2B5EF4-FFF2-40B4-BE49-F238E27FC236}">
                  <a16:creationId xmlns:a16="http://schemas.microsoft.com/office/drawing/2014/main" id="{8339FE4F-7D39-7886-558B-06C5A7B4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latinLnBrk="1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575" name="AutoShape 57">
              <a:extLst>
                <a:ext uri="{FF2B5EF4-FFF2-40B4-BE49-F238E27FC236}">
                  <a16:creationId xmlns:a16="http://schemas.microsoft.com/office/drawing/2014/main" id="{140DEE38-1483-4C8D-8E8D-2CDDE877E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latinLnBrk="1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Box 58">
            <a:extLst>
              <a:ext uri="{FF2B5EF4-FFF2-40B4-BE49-F238E27FC236}">
                <a16:creationId xmlns:a16="http://schemas.microsoft.com/office/drawing/2014/main" id="{F50E4643-32D4-D1A6-9A69-378724DB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3206750"/>
            <a:ext cx="1758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altLang="ru-RU" b="1"/>
              <a:t>Достаточность трудовых ресурсов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Group 59">
            <a:extLst>
              <a:ext uri="{FF2B5EF4-FFF2-40B4-BE49-F238E27FC236}">
                <a16:creationId xmlns:a16="http://schemas.microsoft.com/office/drawing/2014/main" id="{0E38D368-49ED-BA39-7534-C3D77ED1802B}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3009900"/>
            <a:ext cx="1784350" cy="1576388"/>
            <a:chOff x="3223" y="2400"/>
            <a:chExt cx="1193" cy="959"/>
          </a:xfrm>
        </p:grpSpPr>
        <p:grpSp>
          <p:nvGrpSpPr>
            <p:cNvPr id="23568" name="Group 60">
              <a:extLst>
                <a:ext uri="{FF2B5EF4-FFF2-40B4-BE49-F238E27FC236}">
                  <a16:creationId xmlns:a16="http://schemas.microsoft.com/office/drawing/2014/main" id="{36CE2F9D-E771-32CF-479A-897FD8A701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174" y="2656"/>
              <a:chExt cx="1549" cy="1351"/>
            </a:xfrm>
          </p:grpSpPr>
          <p:sp>
            <p:nvSpPr>
              <p:cNvPr id="23570" name="AutoShape 61">
                <a:extLst>
                  <a:ext uri="{FF2B5EF4-FFF2-40B4-BE49-F238E27FC236}">
                    <a16:creationId xmlns:a16="http://schemas.microsoft.com/office/drawing/2014/main" id="{27531366-6551-E196-7EF0-38795C7F3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1" name="AutoShape 62">
                <a:extLst>
                  <a:ext uri="{FF2B5EF4-FFF2-40B4-BE49-F238E27FC236}">
                    <a16:creationId xmlns:a16="http://schemas.microsoft.com/office/drawing/2014/main" id="{BA6AD870-C847-FE82-4CC3-B9D6F6C3F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2" name="AutoShape 63">
                <a:extLst>
                  <a:ext uri="{FF2B5EF4-FFF2-40B4-BE49-F238E27FC236}">
                    <a16:creationId xmlns:a16="http://schemas.microsoft.com/office/drawing/2014/main" id="{5905D166-A6E4-16E5-EBB5-F2D933181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5D52"/>
                  </a:gs>
                  <a:gs pos="100000">
                    <a:srgbClr val="4DC9B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defRPr>
                </a:lvl9pPr>
              </a:lstStyle>
              <a:p>
                <a:pPr latinLnBrk="1"/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69" name="Text Box 64">
              <a:extLst>
                <a:ext uri="{FF2B5EF4-FFF2-40B4-BE49-F238E27FC236}">
                  <a16:creationId xmlns:a16="http://schemas.microsoft.com/office/drawing/2014/main" id="{8F836065-86B7-BF6B-012B-A232FC97A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0" y="2574"/>
              <a:ext cx="112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ru-RU" altLang="ru-RU" b="1"/>
                <a:t>Крупное производство</a:t>
              </a:r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3567" name="图片 54" descr="HC.png">
            <a:extLst>
              <a:ext uri="{FF2B5EF4-FFF2-40B4-BE49-F238E27FC236}">
                <a16:creationId xmlns:a16="http://schemas.microsoft.com/office/drawing/2014/main" id="{C994FAFD-5343-F49F-731B-424F8A29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85750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" grpId="0"/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0C344C6C-4F9A-1DA1-6135-0BD99CDBA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7438" y="1643063"/>
            <a:ext cx="5857875" cy="3286125"/>
          </a:xfrm>
        </p:spPr>
        <p:txBody>
          <a:bodyPr/>
          <a:lstStyle/>
          <a:p>
            <a:pPr eaLnBrk="1" hangingPunct="1"/>
            <a:r>
              <a:rPr lang="ru-RU" altLang="ru-RU" sz="2400"/>
              <a:t>Завод «Хунчуань Машинери» готов приложить двойные усилия и с неизменной искренностью отблагодарить все слои общества, которые нас поддерживают и заботятся о нас. Мы стремимся совместно с дальновидными партнёрами создать прекрасное будущее!</a:t>
            </a:r>
            <a:endParaRPr lang="zh-CN" altLang="en-US" sz="240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1914D78C-A973-5186-C1DF-B22DF64CC47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000250" y="5500688"/>
            <a:ext cx="5486400" cy="804862"/>
          </a:xfrm>
        </p:spPr>
        <p:txBody>
          <a:bodyPr/>
          <a:lstStyle/>
          <a:p>
            <a:pPr algn="ctr" eaLnBrk="1" hangingPunct="1"/>
            <a:r>
              <a:rPr lang="ru-RU" altLang="ru-RU" sz="2800" b="1"/>
              <a:t>Комплексные решения под ключ</a:t>
            </a:r>
            <a:endParaRPr lang="zh-CN" altLang="en-US" sz="2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D598514-180C-3C45-4329-2386EFAD16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35301" y="-2060575"/>
            <a:ext cx="1662112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4800" b="1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ru-RU" altLang="ru-RU" sz="4800" b="1">
                <a:latin typeface="Sitka Subheading" pitchFamily="2" charset="0"/>
              </a:rPr>
              <a:t>Мы ценим каждого клиента</a:t>
            </a:r>
            <a:endParaRPr lang="ru-RU" altLang="ru-RU" sz="4800">
              <a:latin typeface="Sitka Subheading" pitchFamily="2" charset="0"/>
            </a:endParaRPr>
          </a:p>
        </p:txBody>
      </p:sp>
      <p:pic>
        <p:nvPicPr>
          <p:cNvPr id="24581" name="图片 10" descr="HC.png">
            <a:extLst>
              <a:ext uri="{FF2B5EF4-FFF2-40B4-BE49-F238E27FC236}">
                <a16:creationId xmlns:a16="http://schemas.microsoft.com/office/drawing/2014/main" id="{F0F8CD6D-F75D-536F-8EBA-62875CF3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85750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92D444C3-D8F1-CAF6-F4D2-3319D7E63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708275"/>
            <a:ext cx="7772400" cy="1512888"/>
          </a:xfrm>
        </p:spPr>
        <p:txBody>
          <a:bodyPr/>
          <a:lstStyle/>
          <a:p>
            <a:pPr eaLnBrk="1" hangingPunct="1"/>
            <a:r>
              <a:rPr lang="ru-RU" altLang="zh-CN" sz="2400" b="1">
                <a:solidFill>
                  <a:srgbClr val="0070C0"/>
                </a:solidFill>
                <a:latin typeface="Segoe UI" panose="020B0502040204020203" pitchFamily="34" charset="0"/>
                <a:ea typeface="华文隶书" pitchFamily="2" charset="-122"/>
                <a:cs typeface="Segoe UI" panose="020B0502040204020203" pitchFamily="34" charset="0"/>
              </a:rPr>
              <a:t>Спасибо за внимание и надеемся на сотрудничество!</a:t>
            </a:r>
            <a:endParaRPr lang="zh-CN" altLang="en-US" sz="2400" b="1">
              <a:solidFill>
                <a:srgbClr val="0070C0"/>
              </a:solidFill>
              <a:latin typeface="Segoe UI" panose="020B0502040204020203" pitchFamily="34" charset="0"/>
              <a:ea typeface="华文隶书" pitchFamily="2" charset="-122"/>
              <a:cs typeface="Segoe UI" panose="020B0502040204020203" pitchFamily="34" charset="0"/>
            </a:endParaRPr>
          </a:p>
        </p:txBody>
      </p:sp>
      <p:pic>
        <p:nvPicPr>
          <p:cNvPr id="25603" name="图片 3" descr="HC.png">
            <a:extLst>
              <a:ext uri="{FF2B5EF4-FFF2-40B4-BE49-F238E27FC236}">
                <a16:creationId xmlns:a16="http://schemas.microsoft.com/office/drawing/2014/main" id="{2A8778BB-FE00-80B3-DA6D-360A160E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30">
            <a:extLst>
              <a:ext uri="{FF2B5EF4-FFF2-40B4-BE49-F238E27FC236}">
                <a16:creationId xmlns:a16="http://schemas.microsoft.com/office/drawing/2014/main" id="{8374604D-2D28-362C-5155-F8A2178F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41663"/>
            <a:ext cx="5113338" cy="57467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ja-JP" sz="1600" b="1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ru-RU" altLang="ru-RU" sz="2800" b="1"/>
              <a:t>Готовая сварка и клепка</a:t>
            </a:r>
            <a:endParaRPr lang="ja-JP" altLang="en-US" sz="2800" b="1">
              <a:solidFill>
                <a:srgbClr val="0070C0"/>
              </a:solidFill>
              <a:latin typeface="SimSun" panose="02010600030101010101" pitchFamily="2" charset="-122"/>
            </a:endParaRPr>
          </a:p>
          <a:p>
            <a:pPr algn="just"/>
            <a:endParaRPr lang="en-US" altLang="ja-JP" sz="1600" b="1">
              <a:solidFill>
                <a:srgbClr val="06070E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Text Box 1030">
            <a:extLst>
              <a:ext uri="{FF2B5EF4-FFF2-40B4-BE49-F238E27FC236}">
                <a16:creationId xmlns:a16="http://schemas.microsoft.com/office/drawing/2014/main" id="{62F38A9A-1B92-1B1B-185C-745714D9C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05038"/>
            <a:ext cx="5113338" cy="576262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ru-RU" altLang="ru-RU" sz="2000" b="1"/>
              <a:t>Обработка сварных и клепаных изделий</a:t>
            </a:r>
            <a:endParaRPr lang="en-US" altLang="ja-JP" sz="2000" b="1">
              <a:solidFill>
                <a:srgbClr val="06070E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Text Box 1030">
            <a:extLst>
              <a:ext uri="{FF2B5EF4-FFF2-40B4-BE49-F238E27FC236}">
                <a16:creationId xmlns:a16="http://schemas.microsoft.com/office/drawing/2014/main" id="{3EDA95AD-BFF3-E9DA-4A47-27D828F24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68413"/>
            <a:ext cx="5113338" cy="6477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ja-JP" sz="1600" b="1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ru-RU" altLang="ru-RU" sz="2800" b="1"/>
              <a:t>Механическая обработка</a:t>
            </a:r>
            <a:r>
              <a:rPr lang="ru-RU" altLang="ru-RU" sz="2800"/>
              <a:t> </a:t>
            </a:r>
            <a:endParaRPr lang="ja-JP" altLang="en-US" sz="2800" b="1">
              <a:solidFill>
                <a:srgbClr val="0070C0"/>
              </a:solidFill>
              <a:latin typeface="SimSun" panose="02010600030101010101" pitchFamily="2" charset="-122"/>
            </a:endParaRPr>
          </a:p>
        </p:txBody>
      </p:sp>
      <p:sp>
        <p:nvSpPr>
          <p:cNvPr id="8" name="Text Box 1030">
            <a:extLst>
              <a:ext uri="{FF2B5EF4-FFF2-40B4-BE49-F238E27FC236}">
                <a16:creationId xmlns:a16="http://schemas.microsoft.com/office/drawing/2014/main" id="{83EBC528-7FA6-7044-6682-5E36EF13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76700"/>
            <a:ext cx="5113338" cy="576263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ja-JP" sz="1600" b="1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ru-RU" altLang="ru-RU" sz="2800" b="1"/>
              <a:t>Ковка цветных металлов</a:t>
            </a:r>
            <a:endParaRPr lang="en-US" altLang="ja-JP" sz="1600" b="1">
              <a:solidFill>
                <a:srgbClr val="06070E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31A2E4C1-D355-F6AE-7B21-EF1D43F3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41888"/>
            <a:ext cx="5113338" cy="528637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ru-RU" altLang="ru-RU" sz="2400" b="1"/>
              <a:t>Защитные кожухи для станков</a:t>
            </a:r>
            <a:endParaRPr lang="en-US" altLang="ja-JP" sz="2400" b="1">
              <a:solidFill>
                <a:srgbClr val="06070E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Text Box 1030">
            <a:extLst>
              <a:ext uri="{FF2B5EF4-FFF2-40B4-BE49-F238E27FC236}">
                <a16:creationId xmlns:a16="http://schemas.microsoft.com/office/drawing/2014/main" id="{DD21285A-EC8B-9451-EC7E-8F0CBD956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5805488"/>
            <a:ext cx="5113337" cy="5810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ru-RU" altLang="ru-RU" sz="2800" b="1"/>
              <a:t>Порошковая покраска</a:t>
            </a:r>
            <a:endParaRPr lang="en-US" altLang="ja-JP" sz="1600" b="1">
              <a:solidFill>
                <a:srgbClr val="06070E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104" name="标题 11">
            <a:extLst>
              <a:ext uri="{FF2B5EF4-FFF2-40B4-BE49-F238E27FC236}">
                <a16:creationId xmlns:a16="http://schemas.microsoft.com/office/drawing/2014/main" id="{9DF3D8C2-10B7-5F1C-31B5-38BCE0D82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574675"/>
          </a:xfrm>
        </p:spPr>
        <p:txBody>
          <a:bodyPr/>
          <a:lstStyle/>
          <a:p>
            <a:pPr eaLnBrk="1" hangingPunct="1"/>
            <a:r>
              <a:rPr lang="ru-RU" altLang="zh-CN" sz="2400" b="1">
                <a:ea typeface="楷体_GB2312" pitchFamily="49" charset="-122"/>
                <a:cs typeface="Calibri" panose="020F0502020204030204" pitchFamily="34" charset="0"/>
              </a:rPr>
              <a:t>Производственная цепочка завода «Хунчуань»</a:t>
            </a:r>
            <a:endParaRPr lang="zh-CN" altLang="en-US" sz="2400" b="1">
              <a:ea typeface="楷体_GB2312" pitchFamily="49" charset="-122"/>
              <a:cs typeface="Calibri" panose="020F0502020204030204" pitchFamily="34" charset="0"/>
            </a:endParaRPr>
          </a:p>
        </p:txBody>
      </p:sp>
      <p:sp>
        <p:nvSpPr>
          <p:cNvPr id="14" name="Text Box 1028">
            <a:extLst>
              <a:ext uri="{FF2B5EF4-FFF2-40B4-BE49-F238E27FC236}">
                <a16:creationId xmlns:a16="http://schemas.microsoft.com/office/drawing/2014/main" id="{84A7ADE1-BB89-D347-0B46-DE6C4477E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1196975"/>
            <a:ext cx="2087562" cy="5256213"/>
          </a:xfr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</p:spPr>
        <p:txBody>
          <a:bodyPr vert="eaVert" anchor="ctr"/>
          <a:lstStyle/>
          <a:p>
            <a:pPr lvl="1" algn="just" eaLnBrk="1" hangingPunct="1">
              <a:defRPr/>
            </a:pPr>
            <a:endParaRPr lang="en-US" altLang="ja-JP" sz="1600" b="1" dirty="0">
              <a:solidFill>
                <a:srgbClr val="06070E"/>
              </a:solidFill>
              <a:latin typeface="+mj-lt"/>
            </a:endParaRPr>
          </a:p>
          <a:p>
            <a:pPr lvl="1" algn="just" eaLnBrk="1" hangingPunct="1">
              <a:defRPr/>
            </a:pPr>
            <a:endParaRPr lang="en-US" altLang="ja-JP" sz="1600" b="1" dirty="0">
              <a:solidFill>
                <a:srgbClr val="06070E"/>
              </a:solidFill>
              <a:latin typeface="+mj-lt"/>
              <a:ea typeface="MS Gothic" panose="020B0609070205080204" pitchFamily="49" charset="-128"/>
            </a:endParaRPr>
          </a:p>
          <a:p>
            <a:pPr lvl="1" algn="just" eaLnBrk="1" hangingPunct="1">
              <a:defRPr/>
            </a:pPr>
            <a:endParaRPr lang="en-US" altLang="ja-JP" sz="1600" b="1" dirty="0">
              <a:solidFill>
                <a:srgbClr val="06070E"/>
              </a:solidFill>
              <a:latin typeface="+mj-lt"/>
              <a:ea typeface="MS Gothic" panose="020B0609070205080204" pitchFamily="49" charset="-128"/>
            </a:endParaRPr>
          </a:p>
          <a:p>
            <a:pPr algn="dist" eaLnBrk="1" hangingPunct="1">
              <a:buFont typeface="Arial" panose="020B0604020202020204" pitchFamily="34" charset="0"/>
              <a:buNone/>
              <a:defRPr/>
            </a:pPr>
            <a:r>
              <a:rPr lang="ru-RU" altLang="zh-CN" sz="2400" b="1" dirty="0">
                <a:latin typeface="+mj-lt"/>
                <a:ea typeface="黑体" pitchFamily="2" charset="-122"/>
              </a:rPr>
              <a:t>Завод оборудования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zh-CN" sz="2400" b="1" dirty="0">
                <a:latin typeface="+mj-lt"/>
                <a:ea typeface="黑体" pitchFamily="2" charset="-122"/>
              </a:rPr>
              <a:t>«</a:t>
            </a:r>
            <a:r>
              <a:rPr lang="ru-RU" altLang="zh-CN" sz="2400" b="1" dirty="0" err="1">
                <a:latin typeface="+mj-lt"/>
                <a:ea typeface="黑体" pitchFamily="2" charset="-122"/>
              </a:rPr>
              <a:t>Хунчуань</a:t>
            </a:r>
            <a:r>
              <a:rPr lang="ru-RU" altLang="zh-CN" sz="2400" b="1" dirty="0">
                <a:latin typeface="+mj-lt"/>
                <a:ea typeface="黑体" pitchFamily="2" charset="-122"/>
              </a:rPr>
              <a:t>»</a:t>
            </a:r>
            <a:r>
              <a:rPr lang="ru-RU" altLang="zh-CN" sz="2400" b="1" dirty="0">
                <a:solidFill>
                  <a:srgbClr val="0070C0"/>
                </a:solidFill>
                <a:latin typeface="+mj-lt"/>
                <a:ea typeface="黑体" pitchFamily="2" charset="-122"/>
              </a:rPr>
              <a:t> </a:t>
            </a:r>
            <a:endParaRPr lang="ja-JP" altLang="en-US" sz="2400" b="1" dirty="0">
              <a:solidFill>
                <a:srgbClr val="0070C0"/>
              </a:solidFill>
              <a:latin typeface="+mj-lt"/>
              <a:ea typeface="黑体" pitchFamily="2" charset="-122"/>
            </a:endParaRPr>
          </a:p>
        </p:txBody>
      </p:sp>
      <p:pic>
        <p:nvPicPr>
          <p:cNvPr id="5130" name="图片 11" descr="HC.png">
            <a:extLst>
              <a:ext uri="{FF2B5EF4-FFF2-40B4-BE49-F238E27FC236}">
                <a16:creationId xmlns:a16="http://schemas.microsoft.com/office/drawing/2014/main" id="{AA466777-CCED-B2BF-5C1C-1E9F353A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4104" grpId="0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C510B001-E489-6B2E-60D8-AD191BA80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Миссия компании</a:t>
            </a:r>
            <a:endParaRPr lang="zh-CN" altLang="en-US" sz="4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EAF057-3637-1F72-AD3A-6025228616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1563" y="2000250"/>
            <a:ext cx="7072312" cy="3887788"/>
          </a:xfrm>
        </p:spPr>
        <p:txBody>
          <a:bodyPr/>
          <a:lstStyle/>
          <a:p>
            <a:pPr eaLnBrk="1" hangingPunct="1"/>
            <a:r>
              <a:rPr lang="zh-CN" altLang="en-US" sz="72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ru-RU" altLang="ru-RU" b="1"/>
              <a:t>Откровенное общение — основа сотрудничества</a:t>
            </a:r>
            <a:endParaRPr lang="en-US" altLang="zh-CN" sz="540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/>
            <a:r>
              <a:rPr lang="zh-CN" altLang="en-US" sz="72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ru-RU" altLang="ru-RU" b="1"/>
              <a:t>Совместное развитие — наша цель</a:t>
            </a:r>
            <a:endParaRPr lang="en-US" altLang="zh-CN" sz="540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720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148" name="图片 4" descr="HC.png">
            <a:extLst>
              <a:ext uri="{FF2B5EF4-FFF2-40B4-BE49-F238E27FC236}">
                <a16:creationId xmlns:a16="http://schemas.microsoft.com/office/drawing/2014/main" id="{B7B0D137-E5EC-CDE8-DF95-512CFFD1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85750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>
            <a:extLst>
              <a:ext uri="{FF2B5EF4-FFF2-40B4-BE49-F238E27FC236}">
                <a16:creationId xmlns:a16="http://schemas.microsoft.com/office/drawing/2014/main" id="{C30740E6-8E66-A257-52F2-C7D4C7E5E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343775" cy="947738"/>
          </a:xfrm>
        </p:spPr>
        <p:txBody>
          <a:bodyPr/>
          <a:lstStyle/>
          <a:p>
            <a:pPr eaLnBrk="1" hangingPunct="1"/>
            <a:r>
              <a:rPr lang="ru-RU" altLang="ru-RU" b="1"/>
              <a:t>Организационная структура</a:t>
            </a:r>
            <a:endParaRPr lang="zh-CN" altLang="en-US" sz="4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171" name="图片 8" descr="HC.png">
            <a:extLst>
              <a:ext uri="{FF2B5EF4-FFF2-40B4-BE49-F238E27FC236}">
                <a16:creationId xmlns:a16="http://schemas.microsoft.com/office/drawing/2014/main" id="{79E0D0CF-6998-B72F-72EA-EDF14B05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Объект 3">
            <a:extLst>
              <a:ext uri="{FF2B5EF4-FFF2-40B4-BE49-F238E27FC236}">
                <a16:creationId xmlns:a16="http://schemas.microsoft.com/office/drawing/2014/main" id="{63ABA2F7-3E9C-4773-69EE-D0782FA7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173" name="Рисунок 4">
            <a:extLst>
              <a:ext uri="{FF2B5EF4-FFF2-40B4-BE49-F238E27FC236}">
                <a16:creationId xmlns:a16="http://schemas.microsoft.com/office/drawing/2014/main" id="{3B14122A-0AF8-52FC-9071-C8144000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600200"/>
            <a:ext cx="8228012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>
            <a:extLst>
              <a:ext uri="{FF2B5EF4-FFF2-40B4-BE49-F238E27FC236}">
                <a16:creationId xmlns:a16="http://schemas.microsoft.com/office/drawing/2014/main" id="{1A8AA761-2DEC-B75E-45DB-BC28336B6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01613"/>
            <a:ext cx="7772400" cy="727075"/>
          </a:xfrm>
        </p:spPr>
        <p:txBody>
          <a:bodyPr/>
          <a:lstStyle/>
          <a:p>
            <a:pPr eaLnBrk="1" hangingPunct="1"/>
            <a:r>
              <a:rPr lang="ru-RU" altLang="ru-RU" sz="4000" b="1"/>
              <a:t>Маркетинговая и сервисная сеть</a:t>
            </a:r>
            <a:endParaRPr lang="zh-CN" altLang="en-US" sz="40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" name="内容占位符 3" descr="中国地图map-具有主要城市.jpg">
            <a:extLst>
              <a:ext uri="{FF2B5EF4-FFF2-40B4-BE49-F238E27FC236}">
                <a16:creationId xmlns:a16="http://schemas.microsoft.com/office/drawing/2014/main" id="{DC64D26F-E99B-47C7-D395-3403D7E94A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87425"/>
            <a:ext cx="8713788" cy="5876925"/>
          </a:xfrm>
        </p:spPr>
      </p:pic>
      <p:pic>
        <p:nvPicPr>
          <p:cNvPr id="8196" name="图片 4" descr="HC.png">
            <a:extLst>
              <a:ext uri="{FF2B5EF4-FFF2-40B4-BE49-F238E27FC236}">
                <a16:creationId xmlns:a16="http://schemas.microsoft.com/office/drawing/2014/main" id="{5BEB025B-248A-1DB5-800C-8F2780CF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93688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>
            <a:extLst>
              <a:ext uri="{FF2B5EF4-FFF2-40B4-BE49-F238E27FC236}">
                <a16:creationId xmlns:a16="http://schemas.microsoft.com/office/drawing/2014/main" id="{82EA8590-6E57-FDBE-6D56-DB226F321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772400" cy="1019175"/>
          </a:xfrm>
        </p:spPr>
        <p:txBody>
          <a:bodyPr/>
          <a:lstStyle/>
          <a:p>
            <a:r>
              <a:rPr lang="ru-RU" altLang="ru-RU" sz="3200" b="1"/>
              <a:t>Научно-исследовательские и опытно-конструкторские работы (НИОКР)</a:t>
            </a:r>
            <a:endParaRPr lang="ru-RU" altLang="ru-RU" sz="3200"/>
          </a:p>
        </p:txBody>
      </p:sp>
      <p:pic>
        <p:nvPicPr>
          <p:cNvPr id="13315" name="Picture 1" descr="D:\插图\未命名3.jpg">
            <a:extLst>
              <a:ext uri="{FF2B5EF4-FFF2-40B4-BE49-F238E27FC236}">
                <a16:creationId xmlns:a16="http://schemas.microsoft.com/office/drawing/2014/main" id="{8D4AB5BE-15D2-9185-ABA7-3EA1BA9D59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14438"/>
            <a:ext cx="3816350" cy="2797175"/>
          </a:xfrm>
        </p:spPr>
      </p:pic>
      <p:pic>
        <p:nvPicPr>
          <p:cNvPr id="13316" name="内容占位符 7" descr="_MG_0135.jpg">
            <a:extLst>
              <a:ext uri="{FF2B5EF4-FFF2-40B4-BE49-F238E27FC236}">
                <a16:creationId xmlns:a16="http://schemas.microsoft.com/office/drawing/2014/main" id="{3FDAC0B1-8017-9745-4388-8F0F127B29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573463"/>
            <a:ext cx="4175125" cy="2692400"/>
          </a:xfrm>
        </p:spPr>
      </p:pic>
      <p:sp>
        <p:nvSpPr>
          <p:cNvPr id="14342" name="矩形 5">
            <a:extLst>
              <a:ext uri="{FF2B5EF4-FFF2-40B4-BE49-F238E27FC236}">
                <a16:creationId xmlns:a16="http://schemas.microsoft.com/office/drawing/2014/main" id="{664D5589-38E8-FB7E-FE87-77043935DB9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243263" y="2190750"/>
            <a:ext cx="104775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r>
              <a:rPr lang="ru-RU" altLang="ru-RU" sz="2800" b="1"/>
              <a:t>Передовые методы проектирования</a:t>
            </a:r>
            <a:endParaRPr lang="zh-CN" altLang="zh-CN" sz="28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43" name="矩形 6">
            <a:extLst>
              <a:ext uri="{FF2B5EF4-FFF2-40B4-BE49-F238E27FC236}">
                <a16:creationId xmlns:a16="http://schemas.microsoft.com/office/drawing/2014/main" id="{E2218478-25E1-D042-6AEC-5764FDAB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719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0070C0"/>
                </a:solidFill>
              </a:rPr>
              <a:t>CAD</a:t>
            </a:r>
            <a:endParaRPr lang="zh-CN" altLang="zh-CN" b="1">
              <a:solidFill>
                <a:srgbClr val="0070C0"/>
              </a:solidFill>
            </a:endParaRPr>
          </a:p>
        </p:txBody>
      </p:sp>
      <p:sp>
        <p:nvSpPr>
          <p:cNvPr id="14344" name="矩形 7">
            <a:extLst>
              <a:ext uri="{FF2B5EF4-FFF2-40B4-BE49-F238E27FC236}">
                <a16:creationId xmlns:a16="http://schemas.microsoft.com/office/drawing/2014/main" id="{64CEF276-64E9-046F-3663-7E28FB6FF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3135313"/>
            <a:ext cx="247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ru-RU" sz="2000" b="1"/>
              <a:t>3D-</a:t>
            </a:r>
            <a:r>
              <a:rPr lang="ru-RU" altLang="ru-RU" sz="2000" b="1"/>
              <a:t>проектирование</a:t>
            </a:r>
            <a:endParaRPr lang="ru-RU" altLang="ru-RU" sz="2000"/>
          </a:p>
        </p:txBody>
      </p:sp>
      <p:pic>
        <p:nvPicPr>
          <p:cNvPr id="9224" name="图片 10" descr="HC.png">
            <a:extLst>
              <a:ext uri="{FF2B5EF4-FFF2-40B4-BE49-F238E27FC236}">
                <a16:creationId xmlns:a16="http://schemas.microsoft.com/office/drawing/2014/main" id="{85E74722-6134-D784-1B58-DE4DC6AF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85750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4342" grpId="0"/>
      <p:bldP spid="14343" grpId="0"/>
      <p:bldP spid="143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id="{01868D44-13D5-99FD-327D-D0BA6F1C5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3600" b="1"/>
              <a:t>Ключевое обрабатывающее оборудование (1)</a:t>
            </a:r>
            <a:endParaRPr lang="zh-CN" altLang="en-US" sz="3600" b="1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C78E170-556B-2FCC-3445-E4C05BCC3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4040187" cy="495300"/>
          </a:xfrm>
        </p:spPr>
        <p:txBody>
          <a:bodyPr/>
          <a:lstStyle/>
          <a:p>
            <a:pPr algn="ctr" eaLnBrk="1" hangingPunct="1"/>
            <a:r>
              <a:rPr lang="ru-RU" altLang="ru-RU"/>
              <a:t>Токарно-карусельный станок</a:t>
            </a:r>
            <a:endParaRPr lang="zh-CN" altLang="en-US" sz="280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6D45E60-CFBC-F172-E97F-79195689C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805488"/>
            <a:ext cx="835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altLang="ru-RU" sz="2800" b="1"/>
              <a:t>Только хорошее оборудование позволяет производить хорошую продукцию!</a:t>
            </a:r>
            <a:endParaRPr lang="zh-CN" altLang="zh-CN" sz="280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222" name="内容占位符 14" descr="CIMG0131.JPG">
            <a:extLst>
              <a:ext uri="{FF2B5EF4-FFF2-40B4-BE49-F238E27FC236}">
                <a16:creationId xmlns:a16="http://schemas.microsoft.com/office/drawing/2014/main" id="{A88AB12D-64F1-6F08-5DDC-28EA9CA95F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571750"/>
            <a:ext cx="4125912" cy="3094038"/>
          </a:xfrm>
        </p:spPr>
      </p:pic>
      <p:sp>
        <p:nvSpPr>
          <p:cNvPr id="9223" name="文本占位符 15">
            <a:extLst>
              <a:ext uri="{FF2B5EF4-FFF2-40B4-BE49-F238E27FC236}">
                <a16:creationId xmlns:a16="http://schemas.microsoft.com/office/drawing/2014/main" id="{46DD1A9E-9068-A2E4-5052-C774D175BA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/>
              <a:t>Вертикально-фрезерно-расточный станок</a:t>
            </a:r>
            <a:endParaRPr lang="zh-CN" altLang="en-US" sz="2800">
              <a:solidFill>
                <a:srgbClr val="0070C0"/>
              </a:solidFill>
            </a:endParaRPr>
          </a:p>
        </p:txBody>
      </p:sp>
      <p:pic>
        <p:nvPicPr>
          <p:cNvPr id="9224" name="内容占位符 18" descr="CIMG0137.JPG">
            <a:extLst>
              <a:ext uri="{FF2B5EF4-FFF2-40B4-BE49-F238E27FC236}">
                <a16:creationId xmlns:a16="http://schemas.microsoft.com/office/drawing/2014/main" id="{3EC2F3B2-6259-0E35-6F30-9258FF1459F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571750"/>
            <a:ext cx="4041775" cy="3094038"/>
          </a:xfrm>
        </p:spPr>
      </p:pic>
      <p:pic>
        <p:nvPicPr>
          <p:cNvPr id="11272" name="图片 19" descr="HC.png">
            <a:extLst>
              <a:ext uri="{FF2B5EF4-FFF2-40B4-BE49-F238E27FC236}">
                <a16:creationId xmlns:a16="http://schemas.microsoft.com/office/drawing/2014/main" id="{18235E2B-3913-69D7-FB0A-A3DA630E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14313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" grpId="0" build="p"/>
      <p:bldP spid="12" grpId="0"/>
      <p:bldP spid="92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>
            <a:extLst>
              <a:ext uri="{FF2B5EF4-FFF2-40B4-BE49-F238E27FC236}">
                <a16:creationId xmlns:a16="http://schemas.microsoft.com/office/drawing/2014/main" id="{9BE652E8-6F7D-B213-3ADA-26F82AB42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zh-CN" sz="2800" b="1">
                <a:ea typeface="楷体_GB2312" pitchFamily="49" charset="-122"/>
                <a:cs typeface="Calibri" panose="020F0502020204030204" pitchFamily="34" charset="0"/>
              </a:rPr>
              <a:t>Ключевое обрабатывающее оборудование (2)</a:t>
            </a:r>
            <a:endParaRPr lang="zh-CN" altLang="en-US" sz="2800" b="1">
              <a:ea typeface="楷体_GB2312" pitchFamily="49" charset="-122"/>
              <a:cs typeface="Calibri" panose="020F0502020204030204" pitchFamily="34" charset="0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EBD7D8C-914F-8EB4-A793-8A2B076EF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4040187" cy="495300"/>
          </a:xfrm>
        </p:spPr>
        <p:txBody>
          <a:bodyPr/>
          <a:lstStyle/>
          <a:p>
            <a:pPr algn="ctr" eaLnBrk="1" hangingPunct="1"/>
            <a:r>
              <a:rPr lang="ru-RU" altLang="ru-RU"/>
              <a:t>Координатно-пробивной пресс с ЧПУ</a:t>
            </a:r>
            <a:endParaRPr lang="zh-CN" altLang="en-US" sz="280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27533C0-5A7B-014F-ED38-7E261396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805488"/>
            <a:ext cx="8353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3200" b="1"/>
              <a:t>Качественный продукт — результат качественного оборудования!</a:t>
            </a:r>
            <a:endParaRPr lang="ru-RU" altLang="ru-RU" sz="3200"/>
          </a:p>
        </p:txBody>
      </p:sp>
      <p:sp>
        <p:nvSpPr>
          <p:cNvPr id="10246" name="文本占位符 15">
            <a:extLst>
              <a:ext uri="{FF2B5EF4-FFF2-40B4-BE49-F238E27FC236}">
                <a16:creationId xmlns:a16="http://schemas.microsoft.com/office/drawing/2014/main" id="{7BAE1514-B7DC-DFE0-9ED7-173BDE2B3E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45025" y="1250950"/>
            <a:ext cx="4041775" cy="639763"/>
          </a:xfrm>
        </p:spPr>
        <p:txBody>
          <a:bodyPr/>
          <a:lstStyle/>
          <a:p>
            <a:pPr algn="ctr"/>
            <a:r>
              <a:rPr lang="ru-RU" altLang="ru-RU"/>
              <a:t>Токарный станок с ЧПУ</a:t>
            </a:r>
            <a:endParaRPr lang="zh-CN" altLang="en-US" sz="2800">
              <a:solidFill>
                <a:srgbClr val="0070C0"/>
              </a:solidFill>
            </a:endParaRPr>
          </a:p>
        </p:txBody>
      </p:sp>
      <p:pic>
        <p:nvPicPr>
          <p:cNvPr id="12294" name="图片 19" descr="HC.png">
            <a:extLst>
              <a:ext uri="{FF2B5EF4-FFF2-40B4-BE49-F238E27FC236}">
                <a16:creationId xmlns:a16="http://schemas.microsoft.com/office/drawing/2014/main" id="{AF4D78F2-7B34-E22A-D7B2-37601D50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3838"/>
            <a:ext cx="714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内容占位符 10" descr="CIMG0164.JPG">
            <a:extLst>
              <a:ext uri="{FF2B5EF4-FFF2-40B4-BE49-F238E27FC236}">
                <a16:creationId xmlns:a16="http://schemas.microsoft.com/office/drawing/2014/main" id="{748CEE6C-7835-2162-489F-D059D89F41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3188"/>
            <a:ext cx="4040187" cy="3030537"/>
          </a:xfrm>
        </p:spPr>
      </p:pic>
      <p:pic>
        <p:nvPicPr>
          <p:cNvPr id="10249" name="内容占位符 13" descr="CIMG0144.JPG">
            <a:extLst>
              <a:ext uri="{FF2B5EF4-FFF2-40B4-BE49-F238E27FC236}">
                <a16:creationId xmlns:a16="http://schemas.microsoft.com/office/drawing/2014/main" id="{FAFDB024-2CB7-9881-8988-08E0EDFEE0B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9" grpId="0" build="p"/>
      <p:bldP spid="12" grpId="0"/>
      <p:bldP spid="10246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Pages>0</Pages>
  <Words>438</Words>
  <Characters>0</Characters>
  <Application>Microsoft Office PowerPoint</Application>
  <PresentationFormat>Экран (4:3)</PresentationFormat>
  <Lines>0</Lines>
  <Paragraphs>68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  <vt:variant>
        <vt:lpstr>Произвольные показы</vt:lpstr>
      </vt:variant>
      <vt:variant>
        <vt:i4>1</vt:i4>
      </vt:variant>
    </vt:vector>
  </HeadingPairs>
  <TitlesOfParts>
    <vt:vector size="36" baseType="lpstr">
      <vt:lpstr>Times New Roman</vt:lpstr>
      <vt:lpstr>SimSun</vt:lpstr>
      <vt:lpstr>Arial</vt:lpstr>
      <vt:lpstr>Calibri</vt:lpstr>
      <vt:lpstr>楷体_GB2312</vt:lpstr>
      <vt:lpstr>MS Gothic</vt:lpstr>
      <vt:lpstr>MS PGothic</vt:lpstr>
      <vt:lpstr>黑体</vt:lpstr>
      <vt:lpstr>华文行楷</vt:lpstr>
      <vt:lpstr>Sitka Subheading</vt:lpstr>
      <vt:lpstr>Segoe UI</vt:lpstr>
      <vt:lpstr>华文隶书</vt:lpstr>
      <vt:lpstr>Office 主题</vt:lpstr>
      <vt:lpstr>Презентация PowerPoint</vt:lpstr>
      <vt:lpstr>Профиль Оборудованный завод «Хунчуань» в Цзиньчжоу, Далянь, был основан в 2006 году и расположен в промышленной зоне Улитай района Цзиньчжоу города Далянь. Площадь территории составляет 4000 квадратных метров. За почти двадцать лет предприятие постепенно расширялось. В начале 2010 года завод «Хунчуань» инвестировал 5 миллионов юаней КНР, чтобы увеличить общую площадь территории до 6000 квадратных метров, что значительно повысило производственные и обрабатывающие мощности. Руководствуясь принципом развития из года в год, чтобы соответствовать потребностям машиностроительной отрасли, компания собственными силами успешно достигла стратегической цели стабильной работы и постепенного развития. В компании работает более тридцати сотрудников, включая пять технических специалистов. Это завод с сильными комплексными возможностями и высокой конкурентоспособностью в регионе Даляня, пользующийся хорошей репутацией в отрасли. Завод на долгосрочной основе сотрудничает с многими крупными отечественными и зарубежными предприятиями, обеспечивая их комплектующими, и получает положительные отзывы!  </vt:lpstr>
      <vt:lpstr>Производственная цепочка завода «Хунчуань»</vt:lpstr>
      <vt:lpstr>Миссия компании</vt:lpstr>
      <vt:lpstr>Организационная структура</vt:lpstr>
      <vt:lpstr>Маркетинговая и сервисная сеть</vt:lpstr>
      <vt:lpstr>Научно-исследовательские и опытно-конструкторские работы (НИОКР)</vt:lpstr>
      <vt:lpstr>Ключевое обрабатывающее оборудование (1)</vt:lpstr>
      <vt:lpstr>Ключевое обрабатывающее оборудование (2)</vt:lpstr>
      <vt:lpstr>Ключевое обрабатывающее оборудование (3)</vt:lpstr>
      <vt:lpstr>Ключевое обрабатывающее оборудование (4)</vt:lpstr>
      <vt:lpstr>Ключевое обрабатывающее оборудование (5)</vt:lpstr>
      <vt:lpstr>Ключевое обрабатывающее оборудование (6)</vt:lpstr>
      <vt:lpstr>Сертификат проверки калибров</vt:lpstr>
      <vt:lpstr>Сертификаты предприятия</vt:lpstr>
      <vt:lpstr>Наши партнеры</vt:lpstr>
      <vt:lpstr>Каталог продуктов</vt:lpstr>
      <vt:lpstr>Каталог продуктов</vt:lpstr>
      <vt:lpstr>Описание продукции</vt:lpstr>
      <vt:lpstr>Преимущества компании</vt:lpstr>
      <vt:lpstr>Завод «Хунчуань Машинери» готов приложить двойные усилия и с неизменной искренностью отблагодарить все слои общества, которые нас поддерживают и заботятся о нас. Мы стремимся совместно с дальновидными партнёрами создать прекрасное будущее!</vt:lpstr>
      <vt:lpstr>Спасибо за внимание и надеемся на сотрудничество!</vt:lpstr>
      <vt:lpstr>自定义放映 1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echo</dc:creator>
  <cp:keywords/>
  <dc:description/>
  <cp:lastModifiedBy>Влад Цой</cp:lastModifiedBy>
  <cp:revision>224</cp:revision>
  <dcterms:created xsi:type="dcterms:W3CDTF">2007-03-18T11:07:29Z</dcterms:created>
  <dcterms:modified xsi:type="dcterms:W3CDTF">2025-09-12T06:21:13Z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TC010689762052</vt:lpwstr>
  </property>
  <property fmtid="{D5CDD505-2E9C-101B-9397-08002B2CF9AE}" pid="3" name="KSOProductBuildVer">
    <vt:lpwstr>2052-12.1.0.20305</vt:lpwstr>
  </property>
  <property fmtid="{D5CDD505-2E9C-101B-9397-08002B2CF9AE}" pid="4" name="ICV">
    <vt:lpwstr>C450F5E4071B4D1787CF28023CCD8C89_12</vt:lpwstr>
  </property>
</Properties>
</file>